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3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  <p:sldId id="298" r:id="rId28"/>
    <p:sldId id="318" r:id="rId29"/>
    <p:sldId id="319" r:id="rId30"/>
    <p:sldId id="316" r:id="rId31"/>
    <p:sldId id="320" r:id="rId32"/>
    <p:sldId id="299" r:id="rId33"/>
    <p:sldId id="314" r:id="rId34"/>
    <p:sldId id="315" r:id="rId35"/>
    <p:sldId id="317" r:id="rId36"/>
    <p:sldId id="30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710" autoAdjust="0"/>
  </p:normalViewPr>
  <p:slideViewPr>
    <p:cSldViewPr snapToGrid="0">
      <p:cViewPr varScale="1">
        <p:scale>
          <a:sx n="82" d="100"/>
          <a:sy n="82" d="100"/>
        </p:scale>
        <p:origin x="7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03" y="2517330"/>
            <a:ext cx="5606271" cy="1651545"/>
          </a:xfrm>
        </p:spPr>
        <p:txBody>
          <a:bodyPr/>
          <a:lstStyle/>
          <a:p>
            <a:pPr algn="ctr"/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[NOM Prénom </a:t>
            </a:r>
            <a:r>
              <a:rPr lang="fr-FR" sz="1350" dirty="0" err="1"/>
              <a:t>n°candidat</a:t>
            </a:r>
            <a:r>
              <a:rPr lang="fr-FR" sz="135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101731"/>
            <a:ext cx="5740350" cy="135155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5"/>
          <a:stretch/>
        </p:blipFill>
        <p:spPr bwMode="auto">
          <a:xfrm>
            <a:off x="2408171" y="4083115"/>
            <a:ext cx="13800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250F6-FC82-E2D5-2400-9D7871E0B9EB}"/>
              </a:ext>
            </a:extLst>
          </p:cNvPr>
          <p:cNvSpPr txBox="1"/>
          <p:nvPr/>
        </p:nvSpPr>
        <p:spPr>
          <a:xfrm>
            <a:off x="2516834" y="1860562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2EB393-C74C-394C-161F-3B1AF353F94B}"/>
              </a:ext>
            </a:extLst>
          </p:cNvPr>
          <p:cNvSpPr txBox="1"/>
          <p:nvPr/>
        </p:nvSpPr>
        <p:spPr>
          <a:xfrm>
            <a:off x="2516834" y="1860561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5B7D06-E015-990F-992F-C9DCF863A108}"/>
              </a:ext>
            </a:extLst>
          </p:cNvPr>
          <p:cNvSpPr txBox="1">
            <a:spLocks/>
          </p:cNvSpPr>
          <p:nvPr/>
        </p:nvSpPr>
        <p:spPr>
          <a:xfrm>
            <a:off x="93921" y="101731"/>
            <a:ext cx="5740350" cy="13515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2" y="97106"/>
            <a:ext cx="5749785" cy="1544479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3" y="140433"/>
            <a:ext cx="6347713" cy="1734285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 </a:t>
            </a:r>
            <a:br>
              <a:rPr lang="fr-FR" sz="2800" dirty="0"/>
            </a:br>
            <a:r>
              <a:rPr lang="fr-FR" sz="2800" dirty="0"/>
              <a:t>	b) Données obtenues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61" y="2758060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498063" y="2115360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72999" y="2115360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1" y="2477180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686765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3" y="2327552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685343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3044591"/>
            <a:ext cx="3842386" cy="28817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8F5658-8ADA-97FB-34E7-DEF0A1B39DEC}"/>
              </a:ext>
            </a:extLst>
          </p:cNvPr>
          <p:cNvSpPr txBox="1">
            <a:spLocks/>
          </p:cNvSpPr>
          <p:nvPr/>
        </p:nvSpPr>
        <p:spPr>
          <a:xfrm>
            <a:off x="0" y="-201"/>
            <a:ext cx="6231050" cy="148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200" dirty="0"/>
              <a:t>III.  Mesure de la déformation d’un front d’onde 	</a:t>
            </a:r>
            <a:r>
              <a:rPr lang="fr-FR" sz="2400" dirty="0"/>
              <a:t>avec la méthode inspirée de</a:t>
            </a:r>
            <a:r>
              <a:rPr lang="fr-FR" sz="2200" dirty="0"/>
              <a:t> Shack-	Hartmann </a:t>
            </a:r>
            <a:br>
              <a:rPr lang="fr-FR" sz="2200" dirty="0"/>
            </a:br>
            <a:r>
              <a:rPr lang="fr-FR" sz="2200" dirty="0"/>
              <a:t>	b) Données obtenues</a:t>
            </a:r>
          </a:p>
        </p:txBody>
      </p:sp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6" y="199082"/>
            <a:ext cx="6145711" cy="1781091"/>
          </a:xfrm>
        </p:spPr>
        <p:txBody>
          <a:bodyPr>
            <a:noAutofit/>
          </a:bodyPr>
          <a:lstStyle/>
          <a:p>
            <a:r>
              <a:rPr lang="fr-FR" sz="2800" dirty="0"/>
              <a:t>IV.  Traitement informatique du front 	d’onde reçu</a:t>
            </a:r>
            <a:br>
              <a:rPr lang="fr-FR" sz="2800" dirty="0"/>
            </a:br>
            <a:r>
              <a:rPr lang="fr-FR" sz="2800" dirty="0"/>
              <a:t>	a) Détermination du front d’onde 			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35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305588A-5753-533C-0995-8BE63985E16D}"/>
              </a:ext>
            </a:extLst>
          </p:cNvPr>
          <p:cNvSpPr txBox="1">
            <a:spLocks/>
          </p:cNvSpPr>
          <p:nvPr/>
        </p:nvSpPr>
        <p:spPr>
          <a:xfrm>
            <a:off x="0" y="3547"/>
            <a:ext cx="6145711" cy="1391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</a:p>
          <a:p>
            <a:pPr marL="914400" lvl="1" indent="-457200">
              <a:buFont typeface="+mj-lt"/>
              <a:buAutoNum type="alphaLcParenR"/>
            </a:pPr>
            <a:r>
              <a:rPr lang="fr-FR" sz="2200" dirty="0">
                <a:solidFill>
                  <a:schemeClr val="accent1"/>
                </a:solidFill>
              </a:rPr>
              <a:t>Détermination du front d’onde aux points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59826" cy="141135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13" y="1622226"/>
            <a:ext cx="2745152" cy="292581"/>
          </a:xfrm>
        </p:spPr>
        <p:txBody>
          <a:bodyPr>
            <a:noAutofit/>
          </a:bodyPr>
          <a:lstStyle/>
          <a:p>
            <a:r>
              <a:rPr lang="fr-FR" sz="1350" b="1" u="sng" dirty="0">
                <a:solidFill>
                  <a:schemeClr val="tx1"/>
                </a:solidFill>
                <a:latin typeface="+mn-lt"/>
              </a:rPr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236B914-BBB8-FF3D-AD89-C9B6D5F4AB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99010" cy="114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b) Interpolation de Lagrange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90" y="4231742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4" y="4303463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321194" y="3649495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321194" y="4925053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7626FA9-AFCB-8210-C35D-94671A5D3B7D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77878" cy="1828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c) Caractérisation de la déformation du front d’onde obtenu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9E8384-4F15-990D-8769-C90BC251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" y="1996412"/>
            <a:ext cx="5286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2" y="175336"/>
            <a:ext cx="2145746" cy="629734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7" y="1747149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288285" y="3611505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8" y="4487692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78AC3899-C459-20DE-B767-15D49FAD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0" y="2023967"/>
            <a:ext cx="2459556" cy="18446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A827E74-79AA-BB61-8F58-9C200A802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8" y="1841712"/>
            <a:ext cx="1761469" cy="13211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39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1824713" y="134924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polynômes de Zernike en physique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 flipV="1">
            <a:off x="2295331" y="3237722"/>
            <a:ext cx="999711" cy="297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456090" y="2743200"/>
            <a:ext cx="954980" cy="4062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BFB4A-37A5-29F7-F656-5F07549D9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3D3A66-D670-8DA1-3167-E29E874A552D}"/>
              </a:ext>
            </a:extLst>
          </p:cNvPr>
          <p:cNvSpPr txBox="1"/>
          <p:nvPr/>
        </p:nvSpPr>
        <p:spPr>
          <a:xfrm>
            <a:off x="4169083" y="5271986"/>
            <a:ext cx="1247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Source : Pinterest.com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0" y="1510349"/>
            <a:ext cx="6347713" cy="756289"/>
          </a:xfrm>
        </p:spPr>
        <p:txBody>
          <a:bodyPr>
            <a:normAutofit/>
          </a:bodyPr>
          <a:lstStyle/>
          <a:p>
            <a:pPr algn="ctr"/>
            <a:r>
              <a:rPr lang="fr-FR" sz="1500" b="1" u="sng" dirty="0">
                <a:solidFill>
                  <a:schemeClr val="tx1"/>
                </a:solidFill>
              </a:rPr>
              <a:t>Décomposition de la déformation du front d’onde sur la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419249" y="239234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05" y="4277810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6" y="4137124"/>
            <a:ext cx="2384654" cy="178849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7F499A-5B03-03A9-A735-1B6051538A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15657" y="3154380"/>
            <a:ext cx="1511448" cy="1876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F45D2A-4A66-7344-9B14-8D3604A77E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17453" y="3154380"/>
            <a:ext cx="208304" cy="98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9743CDE5-0AD9-9A1A-86CC-320CB37C5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97" y="1728117"/>
            <a:ext cx="4552512" cy="311889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sz="15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38262" y="4708243"/>
            <a:ext cx="818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743104" y="3224083"/>
            <a:ext cx="861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B03CC7-B6C7-5013-D3A8-00F180DBF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7043AF-F911-1012-ABC9-7761F630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0" y="2560645"/>
            <a:ext cx="2569386" cy="19270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4564F3-19BB-A2ED-6847-08E8E26A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21" y="3524165"/>
            <a:ext cx="2569386" cy="19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07" y="1970432"/>
            <a:ext cx="3984486" cy="365263"/>
          </a:xfrm>
        </p:spPr>
        <p:txBody>
          <a:bodyPr>
            <a:normAutofit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sz="15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68615E7-D30F-9584-0C25-3563637821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683E8F-12F7-66AB-732D-B9DEA7F46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08" y="2529721"/>
            <a:ext cx="3407284" cy="25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140" y="1538637"/>
            <a:ext cx="4391157" cy="315566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et 4</a:t>
            </a:r>
            <a:endParaRPr lang="fr-FR" sz="15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943491" y="4302100"/>
            <a:ext cx="8033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5113246" y="3091021"/>
            <a:ext cx="8464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BD77C60-6727-F8E3-CB17-4B624F490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3E64EE-FFA2-EB06-A68A-F4AF6DE37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19" y="2126848"/>
            <a:ext cx="2736865" cy="20526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2580594-0C0D-BB21-BF23-E267D60E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16" y="3601597"/>
            <a:ext cx="2736865" cy="20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41149" y="3267417"/>
            <a:ext cx="1027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8" y="1708770"/>
            <a:ext cx="2384654" cy="178849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C24A5F43-C2C2-B64E-8EE4-D62B60542C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D06D18A-9B69-6BE1-2D13-2BEEBB78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82" y="3625463"/>
            <a:ext cx="3031772" cy="30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72EF79-6D00-3DD2-33EE-CC6F12DE2427}"/>
              </a:ext>
            </a:extLst>
          </p:cNvPr>
          <p:cNvSpPr txBox="1"/>
          <p:nvPr/>
        </p:nvSpPr>
        <p:spPr>
          <a:xfrm>
            <a:off x="4331982" y="3718784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0,019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8B04CA-4A46-60D0-3AD7-DD78812CD0B8}"/>
              </a:ext>
            </a:extLst>
          </p:cNvPr>
          <p:cNvSpPr txBox="1"/>
          <p:nvPr/>
        </p:nvSpPr>
        <p:spPr>
          <a:xfrm>
            <a:off x="3365193" y="4195622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0,005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2CD681-654A-B092-7941-D2DF17DB5058}"/>
              </a:ext>
            </a:extLst>
          </p:cNvPr>
          <p:cNvSpPr txBox="1"/>
          <p:nvPr/>
        </p:nvSpPr>
        <p:spPr>
          <a:xfrm>
            <a:off x="3865290" y="4195622"/>
            <a:ext cx="70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0,021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EA2DC8-BC78-3EEC-D0BA-330BE13DBC7F}"/>
              </a:ext>
            </a:extLst>
          </p:cNvPr>
          <p:cNvSpPr txBox="1"/>
          <p:nvPr/>
        </p:nvSpPr>
        <p:spPr>
          <a:xfrm>
            <a:off x="3062673" y="4703238"/>
            <a:ext cx="8026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-0,024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D4E5F5-26A5-7AE4-B5BC-7258D865D506}"/>
              </a:ext>
            </a:extLst>
          </p:cNvPr>
          <p:cNvSpPr txBox="1"/>
          <p:nvPr/>
        </p:nvSpPr>
        <p:spPr>
          <a:xfrm>
            <a:off x="3607857" y="4703238"/>
            <a:ext cx="72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0,012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2EBF0F-90DA-86E9-66DC-0A17FB1626CD}"/>
              </a:ext>
            </a:extLst>
          </p:cNvPr>
          <p:cNvSpPr txBox="1"/>
          <p:nvPr/>
        </p:nvSpPr>
        <p:spPr>
          <a:xfrm>
            <a:off x="4151314" y="4700487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0,002</a:t>
            </a:r>
            <a:endParaRPr lang="fr-FR" sz="13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A9D43E-254A-BA8D-BC80-14F8C9C3B5CB}"/>
              </a:ext>
            </a:extLst>
          </p:cNvPr>
          <p:cNvSpPr txBox="1"/>
          <p:nvPr/>
        </p:nvSpPr>
        <p:spPr>
          <a:xfrm>
            <a:off x="2814057" y="5202453"/>
            <a:ext cx="7241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-0,019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0C09C0-563C-E70B-4E1F-096A104CCB36}"/>
              </a:ext>
            </a:extLst>
          </p:cNvPr>
          <p:cNvSpPr txBox="1"/>
          <p:nvPr/>
        </p:nvSpPr>
        <p:spPr>
          <a:xfrm>
            <a:off x="3330728" y="5202453"/>
            <a:ext cx="6976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-0,021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78226D-19A4-74D5-DF5F-57572BD63C98}"/>
              </a:ext>
            </a:extLst>
          </p:cNvPr>
          <p:cNvSpPr txBox="1"/>
          <p:nvPr/>
        </p:nvSpPr>
        <p:spPr>
          <a:xfrm>
            <a:off x="3872008" y="5202453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89CBCB2-24BB-2A20-6A71-EA2BABC5AD6D}"/>
              </a:ext>
            </a:extLst>
          </p:cNvPr>
          <p:cNvSpPr txBox="1"/>
          <p:nvPr/>
        </p:nvSpPr>
        <p:spPr>
          <a:xfrm>
            <a:off x="4402817" y="5199702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4ABC4A-3483-FAD7-DA16-D2E53D4B59AF}"/>
              </a:ext>
            </a:extLst>
          </p:cNvPr>
          <p:cNvSpPr txBox="1"/>
          <p:nvPr/>
        </p:nvSpPr>
        <p:spPr>
          <a:xfrm>
            <a:off x="257886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82676F-C9AE-D023-6132-F92A5407FD0B}"/>
              </a:ext>
            </a:extLst>
          </p:cNvPr>
          <p:cNvSpPr txBox="1"/>
          <p:nvPr/>
        </p:nvSpPr>
        <p:spPr>
          <a:xfrm>
            <a:off x="3112461" y="5696282"/>
            <a:ext cx="6573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A10BBD-B799-BF6E-7C75-1DDF7C6ABF6C}"/>
              </a:ext>
            </a:extLst>
          </p:cNvPr>
          <p:cNvSpPr txBox="1"/>
          <p:nvPr/>
        </p:nvSpPr>
        <p:spPr>
          <a:xfrm>
            <a:off x="3600087" y="5696282"/>
            <a:ext cx="660358" cy="29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FAFDE5-6CF7-81A6-8CA1-D2792EBFEB39}"/>
              </a:ext>
            </a:extLst>
          </p:cNvPr>
          <p:cNvSpPr txBox="1"/>
          <p:nvPr/>
        </p:nvSpPr>
        <p:spPr>
          <a:xfrm>
            <a:off x="409348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0,008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647C90F-B5DF-DF55-5176-7647DF5325EE}"/>
              </a:ext>
            </a:extLst>
          </p:cNvPr>
          <p:cNvSpPr txBox="1"/>
          <p:nvPr/>
        </p:nvSpPr>
        <p:spPr>
          <a:xfrm>
            <a:off x="4601164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A8F7C3-28A0-90DF-5301-0948F3C18F84}"/>
              </a:ext>
            </a:extLst>
          </p:cNvPr>
          <p:cNvSpPr txBox="1"/>
          <p:nvPr/>
        </p:nvSpPr>
        <p:spPr>
          <a:xfrm>
            <a:off x="2343775" y="6190111"/>
            <a:ext cx="6591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0,016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58614DC-F0D2-D9FE-89E7-56754919F8C2}"/>
              </a:ext>
            </a:extLst>
          </p:cNvPr>
          <p:cNvSpPr txBox="1"/>
          <p:nvPr/>
        </p:nvSpPr>
        <p:spPr>
          <a:xfrm>
            <a:off x="2908446" y="619011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71A032-75FD-361D-4DF0-DC2B6949A637}"/>
              </a:ext>
            </a:extLst>
          </p:cNvPr>
          <p:cNvSpPr txBox="1"/>
          <p:nvPr/>
        </p:nvSpPr>
        <p:spPr>
          <a:xfrm>
            <a:off x="3404441" y="619202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894D62-D9D2-5DAF-ACB5-9DA55B8F6012}"/>
              </a:ext>
            </a:extLst>
          </p:cNvPr>
          <p:cNvSpPr txBox="1"/>
          <p:nvPr/>
        </p:nvSpPr>
        <p:spPr>
          <a:xfrm>
            <a:off x="3889450" y="6190111"/>
            <a:ext cx="779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44D080-4650-6A79-8D1F-79060BD89F30}"/>
              </a:ext>
            </a:extLst>
          </p:cNvPr>
          <p:cNvSpPr txBox="1"/>
          <p:nvPr/>
        </p:nvSpPr>
        <p:spPr>
          <a:xfrm>
            <a:off x="4341903" y="6187360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0,003</a:t>
            </a:r>
            <a:endParaRPr lang="fr-FR" sz="13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3F9781-658F-DD94-9D74-9CBF89E61FDF}"/>
              </a:ext>
            </a:extLst>
          </p:cNvPr>
          <p:cNvSpPr txBox="1"/>
          <p:nvPr/>
        </p:nvSpPr>
        <p:spPr>
          <a:xfrm>
            <a:off x="4916023" y="6192021"/>
            <a:ext cx="5357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2e-4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5E6F80-965A-2D79-29A5-D427F7B83D8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002682" y="3857283"/>
            <a:ext cx="3293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>
            <a:extLst>
              <a:ext uri="{FF2B5EF4-FFF2-40B4-BE49-F238E27FC236}">
                <a16:creationId xmlns:a16="http://schemas.microsoft.com/office/drawing/2014/main" id="{0FCC0FF9-ECE9-E916-D73A-4E282A55B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937" y="1708771"/>
            <a:ext cx="2384654" cy="178849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789B5AE-3A01-D215-81D5-D17618DC54B0}"/>
              </a:ext>
            </a:extLst>
          </p:cNvPr>
          <p:cNvSpPr txBox="1"/>
          <p:nvPr/>
        </p:nvSpPr>
        <p:spPr>
          <a:xfrm>
            <a:off x="1584156" y="359058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Réel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B8D05E8-5776-A8DF-DF14-AAFE6ACBD2A2}"/>
              </a:ext>
            </a:extLst>
          </p:cNvPr>
          <p:cNvSpPr txBox="1"/>
          <p:nvPr/>
        </p:nvSpPr>
        <p:spPr>
          <a:xfrm>
            <a:off x="4936172" y="3564035"/>
            <a:ext cx="17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Projeté jusqu’à l’ordre 5</a:t>
            </a:r>
          </a:p>
        </p:txBody>
      </p: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A2FF04-0F74-A064-EC2B-CDA2E31E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0" y="3020632"/>
            <a:ext cx="2922342" cy="24419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C0C9D0-716F-B627-3971-D9C56E367D46}"/>
              </a:ext>
            </a:extLst>
          </p:cNvPr>
          <p:cNvSpPr txBox="1"/>
          <p:nvPr/>
        </p:nvSpPr>
        <p:spPr>
          <a:xfrm>
            <a:off x="3783455" y="5462589"/>
            <a:ext cx="13805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Source : media4.obspm.fr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F9DB5-48DD-940C-386D-F3F4EC9BB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509" y="2778967"/>
            <a:ext cx="2152261" cy="650033"/>
          </a:xfrm>
        </p:spPr>
        <p:txBody>
          <a:bodyPr>
            <a:noAutofit/>
          </a:bodyPr>
          <a:lstStyle/>
          <a:p>
            <a:r>
              <a:rPr lang="fr-FR" sz="4000" dirty="0"/>
              <a:t>Annexes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3DF8DE89-CD58-C2F4-73EC-CF2883812D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1278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Reader.Document">
                  <p:embed/>
                </p:oleObj>
              </mc:Choice>
              <mc:Fallback>
                <p:oleObj name="PDF" r:id="rId2" imgW="0" imgH="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323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5B36C0D-22D0-FEC3-FFDB-AC7BF10C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657225"/>
            <a:ext cx="5591175" cy="29146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2F2CE7-B9D4-383B-11A7-F08C1B43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4" y="3571875"/>
            <a:ext cx="6000750" cy="32861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51147C4-8928-2C40-6772-2C494AC2BBDA}"/>
              </a:ext>
            </a:extLst>
          </p:cNvPr>
          <p:cNvSpPr txBox="1"/>
          <p:nvPr/>
        </p:nvSpPr>
        <p:spPr>
          <a:xfrm>
            <a:off x="2570584" y="0"/>
            <a:ext cx="400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Preuve pour la remontée à la surface </a:t>
            </a:r>
          </a:p>
        </p:txBody>
      </p:sp>
    </p:spTree>
    <p:extLst>
      <p:ext uri="{BB962C8B-B14F-4D97-AF65-F5344CB8AC3E}">
        <p14:creationId xmlns:p14="http://schemas.microsoft.com/office/powerpoint/2010/main" val="3500919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05891A1-0D75-4775-193B-DA140FBA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28725"/>
            <a:ext cx="6096000" cy="4133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FCF09F-5CCB-CBDA-C6C0-38114D48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8" y="5362575"/>
            <a:ext cx="5534025" cy="14954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93D9767-92D6-F6C8-BF5A-3112908F0061}"/>
              </a:ext>
            </a:extLst>
          </p:cNvPr>
          <p:cNvSpPr txBox="1"/>
          <p:nvPr/>
        </p:nvSpPr>
        <p:spPr>
          <a:xfrm>
            <a:off x="2570584" y="0"/>
            <a:ext cx="400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Preuve pour la remontée à la surface </a:t>
            </a:r>
          </a:p>
        </p:txBody>
      </p:sp>
    </p:spTree>
    <p:extLst>
      <p:ext uri="{BB962C8B-B14F-4D97-AF65-F5344CB8AC3E}">
        <p14:creationId xmlns:p14="http://schemas.microsoft.com/office/powerpoint/2010/main" val="60559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18" y="163347"/>
            <a:ext cx="3243939" cy="714805"/>
          </a:xfrm>
        </p:spPr>
        <p:txBody>
          <a:bodyPr/>
          <a:lstStyle/>
          <a:p>
            <a:pPr algn="l"/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41" y="1441174"/>
            <a:ext cx="6263841" cy="4333404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par les inhomogénéités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Expérience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avec la méthode inspirée de Shack-Hartmann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Expérience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Données obtenues</a:t>
            </a:r>
            <a:endParaRPr lang="fr-FR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Détermination du front d’onde aux points d’échantillonnage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Interpolation de Lagrange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C7FD600-BE98-FF6C-7FB3-855B22048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47" y="625151"/>
            <a:ext cx="3687106" cy="528112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D8047C-0404-B214-0825-A2ACC3F9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48" y="5906278"/>
            <a:ext cx="3687105" cy="8447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6FA0B9-9DED-B50C-BD40-D7BC6D437AFC}"/>
              </a:ext>
            </a:extLst>
          </p:cNvPr>
          <p:cNvSpPr txBox="1"/>
          <p:nvPr/>
        </p:nvSpPr>
        <p:spPr>
          <a:xfrm>
            <a:off x="3666931" y="106924"/>
            <a:ext cx="181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Simulation cuve</a:t>
            </a:r>
          </a:p>
        </p:txBody>
      </p:sp>
    </p:spTree>
    <p:extLst>
      <p:ext uri="{BB962C8B-B14F-4D97-AF65-F5344CB8AC3E}">
        <p14:creationId xmlns:p14="http://schemas.microsoft.com/office/powerpoint/2010/main" val="4225884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760E153-1A16-EB13-6F67-54DBB4F7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0" y="1408436"/>
            <a:ext cx="5781675" cy="2790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79D4912-7AD9-6016-E290-14CFB944D57B}"/>
              </a:ext>
            </a:extLst>
          </p:cNvPr>
          <p:cNvSpPr txBox="1"/>
          <p:nvPr/>
        </p:nvSpPr>
        <p:spPr>
          <a:xfrm>
            <a:off x="3991551" y="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Déviation</a:t>
            </a:r>
          </a:p>
        </p:txBody>
      </p:sp>
    </p:spTree>
    <p:extLst>
      <p:ext uri="{BB962C8B-B14F-4D97-AF65-F5344CB8AC3E}">
        <p14:creationId xmlns:p14="http://schemas.microsoft.com/office/powerpoint/2010/main" val="54475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FE74EA5-AE06-CD9D-28EB-7C4100B91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53"/>
          <a:stretch/>
        </p:blipFill>
        <p:spPr>
          <a:xfrm>
            <a:off x="292423" y="793102"/>
            <a:ext cx="2236173" cy="606489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D121B2E-5876-B7BC-BDE4-30B3DA912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7" r="5997"/>
          <a:stretch/>
        </p:blipFill>
        <p:spPr>
          <a:xfrm>
            <a:off x="2528596" y="793102"/>
            <a:ext cx="3956180" cy="6070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45249D-B2C4-1917-8ECD-0F5C5649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11" y="793102"/>
            <a:ext cx="4056189" cy="292981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A59756D-EBEF-529E-38BC-B75981824834}"/>
              </a:ext>
            </a:extLst>
          </p:cNvPr>
          <p:cNvSpPr txBox="1"/>
          <p:nvPr/>
        </p:nvSpPr>
        <p:spPr>
          <a:xfrm>
            <a:off x="1259915" y="211885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Polynômes</a:t>
            </a:r>
          </a:p>
        </p:txBody>
      </p:sp>
    </p:spTree>
    <p:extLst>
      <p:ext uri="{BB962C8B-B14F-4D97-AF65-F5344CB8AC3E}">
        <p14:creationId xmlns:p14="http://schemas.microsoft.com/office/powerpoint/2010/main" val="2143400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1703207-5513-C38C-4394-65FAC2333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3"/>
          <a:stretch/>
        </p:blipFill>
        <p:spPr>
          <a:xfrm>
            <a:off x="0" y="837890"/>
            <a:ext cx="3284375" cy="602011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488BEC3-A1C0-3FD4-3F47-4DB7E377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64" y="686968"/>
            <a:ext cx="4217735" cy="61710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F3C57F3-FC85-EB0E-8B8F-16A36ACA1451}"/>
              </a:ext>
            </a:extLst>
          </p:cNvPr>
          <p:cNvSpPr txBox="1"/>
          <p:nvPr/>
        </p:nvSpPr>
        <p:spPr>
          <a:xfrm>
            <a:off x="3441594" y="186613"/>
            <a:ext cx="22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plan</a:t>
            </a:r>
          </a:p>
        </p:txBody>
      </p:sp>
    </p:spTree>
    <p:extLst>
      <p:ext uri="{BB962C8B-B14F-4D97-AF65-F5344CB8AC3E}">
        <p14:creationId xmlns:p14="http://schemas.microsoft.com/office/powerpoint/2010/main" val="5887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790F65-7502-E6C1-5B05-31278E20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9"/>
          <a:stretch/>
        </p:blipFill>
        <p:spPr>
          <a:xfrm>
            <a:off x="3090096" y="1217644"/>
            <a:ext cx="2963808" cy="401216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77E5D06-D79A-AE04-35FD-A00B7765755B}"/>
              </a:ext>
            </a:extLst>
          </p:cNvPr>
          <p:cNvSpPr txBox="1"/>
          <p:nvPr/>
        </p:nvSpPr>
        <p:spPr>
          <a:xfrm>
            <a:off x="3441594" y="186613"/>
            <a:ext cx="22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plan</a:t>
            </a:r>
          </a:p>
        </p:txBody>
      </p:sp>
    </p:spTree>
    <p:extLst>
      <p:ext uri="{BB962C8B-B14F-4D97-AF65-F5344CB8AC3E}">
        <p14:creationId xmlns:p14="http://schemas.microsoft.com/office/powerpoint/2010/main" val="3339464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26A1936-2A8F-40BA-3D10-00A35B98A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73" y="1623527"/>
            <a:ext cx="4968453" cy="487249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86FC90-D677-26AD-DD8B-773DD14322D8}"/>
              </a:ext>
            </a:extLst>
          </p:cNvPr>
          <p:cNvSpPr txBox="1"/>
          <p:nvPr/>
        </p:nvSpPr>
        <p:spPr>
          <a:xfrm>
            <a:off x="4077476" y="361978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Zernike</a:t>
            </a:r>
          </a:p>
        </p:txBody>
      </p:sp>
    </p:spTree>
    <p:extLst>
      <p:ext uri="{BB962C8B-B14F-4D97-AF65-F5344CB8AC3E}">
        <p14:creationId xmlns:p14="http://schemas.microsoft.com/office/powerpoint/2010/main" val="146527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C4A8864-1563-6472-37D1-12B2EF97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48" y="1017036"/>
            <a:ext cx="4985303" cy="561702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6E5D7D-7552-C241-D6C6-D06E0C058140}"/>
              </a:ext>
            </a:extLst>
          </p:cNvPr>
          <p:cNvSpPr txBox="1"/>
          <p:nvPr/>
        </p:nvSpPr>
        <p:spPr>
          <a:xfrm>
            <a:off x="3354354" y="233265"/>
            <a:ext cx="243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Projection Zernike sur plusieurs ordres</a:t>
            </a:r>
          </a:p>
        </p:txBody>
      </p:sp>
    </p:spTree>
    <p:extLst>
      <p:ext uri="{BB962C8B-B14F-4D97-AF65-F5344CB8AC3E}">
        <p14:creationId xmlns:p14="http://schemas.microsoft.com/office/powerpoint/2010/main" val="351079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8" y="112854"/>
            <a:ext cx="5305829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F89D92-7CC2-2AA3-CF81-73C98980C1D4}"/>
              </a:ext>
            </a:extLst>
          </p:cNvPr>
          <p:cNvSpPr txBox="1"/>
          <p:nvPr/>
        </p:nvSpPr>
        <p:spPr>
          <a:xfrm>
            <a:off x="3301850" y="4788413"/>
            <a:ext cx="1343608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" dirty="0"/>
              <a:t>Source : maxicours.com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966" y="109893"/>
            <a:ext cx="4800600" cy="955053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3100" dirty="0"/>
              <a:t>I.	Introduction</a:t>
            </a:r>
            <a:br>
              <a:rPr lang="fr-FR" sz="3100" dirty="0"/>
            </a:br>
            <a:r>
              <a:rPr lang="fr-FR" sz="31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" y="99103"/>
            <a:ext cx="6447501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86594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2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8" y="227375"/>
            <a:ext cx="6920406" cy="1393395"/>
          </a:xfrm>
        </p:spPr>
        <p:txBody>
          <a:bodyPr>
            <a:normAutofit/>
          </a:bodyPr>
          <a:lstStyle/>
          <a:p>
            <a:r>
              <a:rPr lang="fr-FR" sz="2800" dirty="0"/>
              <a:t>II.	 Mise en évidence de la déformation d’un front d’onde par les inhomogénéités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3" y="276284"/>
            <a:ext cx="6870100" cy="1794428"/>
          </a:xfrm>
        </p:spPr>
        <p:txBody>
          <a:bodyPr>
            <a:noAutofit/>
          </a:bodyPr>
          <a:lstStyle/>
          <a:p>
            <a:r>
              <a:rPr lang="fr-FR" sz="2800" dirty="0"/>
              <a:t>II.	Mise en évidence de la déformation du 	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		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3337</TotalTime>
  <Words>834</Words>
  <Application>Microsoft Office PowerPoint</Application>
  <PresentationFormat>Affichage à l'écran (4:3)</PresentationFormat>
  <Paragraphs>152</Paragraphs>
  <Slides>36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4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Foxit PDF Document</vt:lpstr>
      <vt:lpstr>Mesure des défauts de l’œil</vt:lpstr>
      <vt:lpstr>Objectifs</vt:lpstr>
      <vt:lpstr>Sommaire</vt:lpstr>
      <vt:lpstr>I. Introduction  a)  Présentation générale</vt:lpstr>
      <vt:lpstr>    I. Introduction  b)  Modélisation de l’œil</vt:lpstr>
      <vt:lpstr>I. Introduction  c) Différents défauts de l’œil</vt:lpstr>
      <vt:lpstr>II.  Mise en évidence de la déformation d’un front d’onde par les inhomogénéités  a)  Expérience</vt:lpstr>
      <vt:lpstr>II.  Mise en évidence de la déformation d’un front d’onde par les inhomogénéités  a)  Expérience</vt:lpstr>
      <vt:lpstr>II. Mise en évidence de la déformation du  front d’onde par les inhomogénéités  b) Simulation : estimation du temps de   parcours</vt:lpstr>
      <vt:lpstr>III.  Mesure de la déformation d’un front d’onde avec la méthode inspirée de Shack-Hartmann</vt:lpstr>
      <vt:lpstr>Présentation PowerPoint</vt:lpstr>
      <vt:lpstr>III.  Mesure de la déformation d’un front d’onde avec la méthode inspirée de Shack-Hartmann  a)  Expérience</vt:lpstr>
      <vt:lpstr>III.  Mesure de la déformation d’un front d’onde avec la méthode inspirée de Shack-Hartmann   b) Données obtenues</vt:lpstr>
      <vt:lpstr>Modélisation de la déviation du faisceau</vt:lpstr>
      <vt:lpstr>IV.  Traitement informatique du front  d’onde reçu  a) Détermination du front d’onde    aux points d’échantillonnage</vt:lpstr>
      <vt:lpstr>Présentation PowerPoint</vt:lpstr>
      <vt:lpstr>Traitement informatique du front d’onde reçu b) Interpolation de Lagrange</vt:lpstr>
      <vt:lpstr>Reconstitution du front d’onde</vt:lpstr>
      <vt:lpstr>Présentation PowerPoint</vt:lpstr>
      <vt:lpstr>Présentation PowerPoint</vt:lpstr>
      <vt:lpstr>Décomposition de la déformation du front d’onde sur la base de Zernike</vt:lpstr>
      <vt:lpstr>Résultat obtenu après projection : ordres 0 et 1</vt:lpstr>
      <vt:lpstr>Résultat obtenu après projection : ordre 2</vt:lpstr>
      <vt:lpstr>Résultat obtenu après projection : ordres 3 et 4</vt:lpstr>
      <vt:lpstr>Projection sur la base des Polynômes de Zernike</vt:lpstr>
      <vt:lpstr>Conclusion</vt:lpstr>
      <vt:lpstr>Annexes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80</cp:revision>
  <dcterms:created xsi:type="dcterms:W3CDTF">2022-03-08T11:43:36Z</dcterms:created>
  <dcterms:modified xsi:type="dcterms:W3CDTF">2022-06-07T22:37:05Z</dcterms:modified>
</cp:coreProperties>
</file>